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63" r:id="rId5"/>
    <p:sldId id="270" r:id="rId6"/>
    <p:sldId id="272" r:id="rId7"/>
    <p:sldId id="273" r:id="rId8"/>
    <p:sldId id="260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9"/>
    <p:restoredTop sz="94272"/>
  </p:normalViewPr>
  <p:slideViewPr>
    <p:cSldViewPr snapToGrid="0">
      <p:cViewPr varScale="1">
        <p:scale>
          <a:sx n="105" d="100"/>
          <a:sy n="105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22C1-8FA3-4FAB-0E89-34D29BBBB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D96A1-8DAA-6CBC-12B6-0646D9863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6BA8E-8B4C-C250-7BA4-769DF60B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1F933-D7BE-4242-87A5-956E3A1A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B7CC8-1B58-539A-56DE-6723F094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5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739B-2516-FDA8-4A64-78037E21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65C88-79FD-39C0-51A0-A2644C626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9004-6990-D82B-B572-757DEA23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2C930-63DB-51A4-90D0-8EA2CFE3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587E3-F494-9365-4290-37DC9969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4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762DA-1469-D92F-2BCF-EDDA1AFD9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88225-91A9-8AC9-AAAB-AE79E811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D32A-CA85-7DB3-6F2C-95C85BFE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791BE-EB58-C7FA-D956-CA0A580F8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AA58D-1851-9297-5DB7-5F9D7C07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9AB-D6E4-9823-6EBA-501D1616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698F5-5AD1-FEFD-13F9-2ECCA44D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D789F-1D97-E033-405E-AE5C5FAC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7BAAA-1ADA-CE64-D648-58CC806A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8A70-1991-25D1-B6C9-92809EA5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8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18E8-1F1D-B31C-E075-812FB800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D7B19-167F-0CE6-2807-DEC23604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0474F-27ED-44D9-A595-BCE2DD76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6EFA-9240-E718-9D7F-44C900290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C59E-24A0-06F0-137C-7121A38E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8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DA03-7346-7032-2C15-A427817F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7C92-9EE0-D1D4-9352-7978783D9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579D0-8631-AA7E-CDF3-881996F68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2E3A1-83FD-7A38-5ED7-270410D5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021F9-E16A-5A21-A71F-5A05C3A9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3AF82-A71A-B852-586A-BCCECE4B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F151-91B2-A4F1-C3E2-44AF8172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D4A55-EDDE-BF75-C9EC-05FEAA95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E39C1-8E12-C461-C648-11A99F248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EC704-2D6D-612A-EB98-47871421D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26DD7-52F4-FBE5-54A2-6A8625AE0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C4F60-1C67-1E3A-143C-A6F189C3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A462E-B6A4-CC57-E4B2-47AE91D5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84BD5-2EBB-D6D6-81B3-71CCB58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6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EFD-79DC-4404-6E3D-68419A7B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79764-4881-E627-BB2A-34C8C0A5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61E24-4B30-AFCA-F3F3-19ED3DA5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50ABD-72F4-8229-683F-23559E1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6A980-2932-6707-E1C8-856654F1A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21A69-A867-D1CC-CE8D-1F764590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8F7D7-171E-F5FD-F9BD-DA4404F5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C1D9-090C-E090-EA85-41339E1F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6009-46A3-479F-F7E5-A4AE6A5A1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8F1EF-B313-EDCE-8F0F-F9BCD20DD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2967F-7139-299B-7F11-DF366BE5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1FFE3-5C61-F028-BB89-0EAF773C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AA23-3F58-7F96-2670-18B25F20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57C6-26D3-8DBE-BDD9-98D032C6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CEBC0-16AA-DA15-7D80-3C0066F37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91042-7186-889F-221A-394557BE8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08533-E1CA-D3C6-C42F-E2994947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D1ED8-4841-9E4D-2D20-5D16EE6C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1045-B350-9EE0-310F-94E84F51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51351-6A4A-17E7-C964-0C2894B0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F4EC0-845A-FBA9-F04A-A74CEE36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2C22-B533-B5A9-72D2-2A4C8614D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C63A0-51BC-C24C-910E-F5FF0CAB6767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91BB-4CB0-1240-EB86-53E7C0B99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FD305-751C-ECD8-EAD6-62F57305B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Equations">
            <a:extLst>
              <a:ext uri="{FF2B5EF4-FFF2-40B4-BE49-F238E27FC236}">
                <a16:creationId xmlns:a16="http://schemas.microsoft.com/office/drawing/2014/main" id="{0CF6E650-5431-EE41-BA0D-599435F09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34C4A-5730-19A9-B9E4-088AD9E38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Theoretical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DB7F1-243E-914A-46D4-DD71B461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Mykola Chernyashevskyy</a:t>
            </a:r>
          </a:p>
        </p:txBody>
      </p:sp>
    </p:spTree>
    <p:extLst>
      <p:ext uri="{BB962C8B-B14F-4D97-AF65-F5344CB8AC3E}">
        <p14:creationId xmlns:p14="http://schemas.microsoft.com/office/powerpoint/2010/main" val="294564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DC99-AA34-48CF-3410-75FC8429B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Residuals – How we Judge Accuracy of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9DD94-7459-444D-8822-02A6C0F0D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08" y="1650865"/>
            <a:ext cx="6606397" cy="4239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B47FB3-590B-CDDD-467B-8116B9688D8E}"/>
              </a:ext>
            </a:extLst>
          </p:cNvPr>
          <p:cNvSpPr txBox="1"/>
          <p:nvPr/>
        </p:nvSpPr>
        <p:spPr>
          <a:xfrm>
            <a:off x="7254239" y="1872343"/>
            <a:ext cx="45919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Compared to scale of the universe. The </a:t>
            </a:r>
          </a:p>
          <a:p>
            <a:r>
              <a:rPr lang="en-US" dirty="0"/>
              <a:t>Uncertainties are very subtle. Deviations of </a:t>
            </a:r>
          </a:p>
          <a:p>
            <a:r>
              <a:rPr lang="en-US" dirty="0"/>
              <a:t>+/- 1 on a scale of &gt;40 of distance modulus </a:t>
            </a:r>
          </a:p>
          <a:p>
            <a:r>
              <a:rPr lang="en-US" dirty="0"/>
              <a:t>Units. Its very important to narrow down these</a:t>
            </a:r>
          </a:p>
          <a:p>
            <a:r>
              <a:rPr lang="en-US" dirty="0"/>
              <a:t>Constraints here.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F5A4D5-8AC3-9FB2-AD64-7629FDE06B3C}"/>
              </a:ext>
            </a:extLst>
          </p:cNvPr>
          <p:cNvSpPr/>
          <p:nvPr/>
        </p:nvSpPr>
        <p:spPr>
          <a:xfrm>
            <a:off x="6096000" y="3349671"/>
            <a:ext cx="984069" cy="8739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B2AFF0-A05E-D022-FA9A-419E9E888420}"/>
              </a:ext>
            </a:extLst>
          </p:cNvPr>
          <p:cNvCxnSpPr>
            <a:cxnSpLocks/>
            <a:endCxn id="5" idx="5"/>
          </p:cNvCxnSpPr>
          <p:nvPr/>
        </p:nvCxnSpPr>
        <p:spPr>
          <a:xfrm flipH="1" flipV="1">
            <a:off x="6935955" y="4095665"/>
            <a:ext cx="431496" cy="4240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1B8157-6C39-D676-70EF-E27D3A0A6021}"/>
              </a:ext>
            </a:extLst>
          </p:cNvPr>
          <p:cNvSpPr txBox="1"/>
          <p:nvPr/>
        </p:nvSpPr>
        <p:spPr>
          <a:xfrm>
            <a:off x="7410901" y="4519749"/>
            <a:ext cx="3259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Q: Redshift &gt; 1. How does this come to be?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210EF1-8AF6-5A1C-5DE6-54EFBDB7D9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5" t="5491" r="37170" b="39964"/>
          <a:stretch/>
        </p:blipFill>
        <p:spPr>
          <a:xfrm>
            <a:off x="7694526" y="5166080"/>
            <a:ext cx="1855694" cy="6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3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B153-F5AB-A157-D96E-F2428C41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3" y="-80985"/>
            <a:ext cx="12380258" cy="1325563"/>
          </a:xfrm>
        </p:spPr>
        <p:txBody>
          <a:bodyPr/>
          <a:lstStyle/>
          <a:p>
            <a:r>
              <a:rPr lang="en-US" dirty="0"/>
              <a:t>For Kyle – Demo Animation – Not a Standard Line Fit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F14B8-D9B3-F753-8935-3785DEB0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61252"/>
            <a:ext cx="7491723" cy="44950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828877-E881-32AD-32E9-481B5314FB02}"/>
              </a:ext>
            </a:extLst>
          </p:cNvPr>
          <p:cNvSpPr txBox="1"/>
          <p:nvPr/>
        </p:nvSpPr>
        <p:spPr>
          <a:xfrm>
            <a:off x="7060148" y="1815943"/>
            <a:ext cx="51318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Concept to understand: this is a log log plot. </a:t>
            </a:r>
          </a:p>
          <a:p>
            <a:r>
              <a:rPr lang="en-US" sz="2400" u="sng" dirty="0"/>
              <a:t>In simple terms: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Vertical Axis is another way to plot distance.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Horizontal Axis is another way to plot speed.. </a:t>
            </a:r>
          </a:p>
          <a:p>
            <a:endParaRPr lang="en-US" sz="2400" dirty="0"/>
          </a:p>
          <a:p>
            <a:r>
              <a:rPr lang="en-US" sz="2400" dirty="0"/>
              <a:t>Furthest and fastest moving </a:t>
            </a:r>
            <a:r>
              <a:rPr lang="en-US" sz="2400" dirty="0" err="1"/>
              <a:t>Ia</a:t>
            </a:r>
            <a:r>
              <a:rPr lang="en-US" sz="2400" dirty="0"/>
              <a:t> </a:t>
            </a:r>
            <a:r>
              <a:rPr lang="en-US" sz="2400" dirty="0" err="1"/>
              <a:t>SNa</a:t>
            </a:r>
            <a:r>
              <a:rPr lang="en-US" sz="2400" dirty="0"/>
              <a:t> are of most interest because they help narrow down Ωm.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AEC1E-A25F-2959-EF6F-C03CA270F67B}"/>
              </a:ext>
            </a:extLst>
          </p:cNvPr>
          <p:cNvSpPr txBox="1"/>
          <p:nvPr/>
        </p:nvSpPr>
        <p:spPr>
          <a:xfrm>
            <a:off x="569347" y="6083313"/>
            <a:ext cx="11222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Fit looks wrong: at limiting cases of </a:t>
            </a:r>
            <a:r>
              <a:rPr lang="en-US" sz="1800" dirty="0">
                <a:solidFill>
                  <a:srgbClr val="FF0000"/>
                </a:solidFill>
              </a:rPr>
              <a:t>Ωm = 0, graph is concave up, which means distant objects redshift </a:t>
            </a:r>
            <a:r>
              <a:rPr lang="en-US" dirty="0">
                <a:solidFill>
                  <a:srgbClr val="FF0000"/>
                </a:solidFill>
              </a:rPr>
              <a:t>is decelerating.</a:t>
            </a:r>
          </a:p>
          <a:p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sz="1800" dirty="0">
                <a:solidFill>
                  <a:srgbClr val="FF0000"/>
                </a:solidFill>
              </a:rPr>
              <a:t>Ωm </a:t>
            </a:r>
            <a:r>
              <a:rPr lang="en-US" dirty="0">
                <a:solidFill>
                  <a:srgbClr val="FF0000"/>
                </a:solidFill>
              </a:rPr>
              <a:t>= 1 redshift is concave down, which means its accelerating. Checked code: seems to be ok. Any thoughts? </a:t>
            </a:r>
          </a:p>
        </p:txBody>
      </p:sp>
    </p:spTree>
    <p:extLst>
      <p:ext uri="{BB962C8B-B14F-4D97-AF65-F5344CB8AC3E}">
        <p14:creationId xmlns:p14="http://schemas.microsoft.com/office/powerpoint/2010/main" val="3157589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32A8-4EB4-7A24-0879-7C035704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Meeting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92832C-ED89-766B-83C3-AEA34D098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" y="1690688"/>
            <a:ext cx="6881197" cy="4538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76F89-9FC6-6505-8BA7-0B83A671A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" t="28514" r="35407" b="63711"/>
          <a:stretch/>
        </p:blipFill>
        <p:spPr>
          <a:xfrm>
            <a:off x="7667008" y="4297166"/>
            <a:ext cx="3811183" cy="260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6DD74-CD9E-31EE-69BF-91CB06E93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96" y="1964135"/>
            <a:ext cx="4712469" cy="18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56F3-3C0E-6768-E990-C7FD844D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Last Meeting – Q: Why do we exclude Mb in our error propagation? </a:t>
            </a:r>
            <a:r>
              <a:rPr lang="en-US" dirty="0">
                <a:solidFill>
                  <a:srgbClr val="00B050"/>
                </a:solidFill>
              </a:rPr>
              <a:t>A: variability.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F18C4-469F-FF9C-6991-AD492CD81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879"/>
          <a:stretch/>
        </p:blipFill>
        <p:spPr>
          <a:xfrm>
            <a:off x="838200" y="1690688"/>
            <a:ext cx="10515600" cy="2027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FFFCC-C17C-8AEE-F7CE-4B6B027C8F34}"/>
              </a:ext>
            </a:extLst>
          </p:cNvPr>
          <p:cNvSpPr txBox="1"/>
          <p:nvPr/>
        </p:nvSpPr>
        <p:spPr>
          <a:xfrm>
            <a:off x="1340322" y="3874650"/>
            <a:ext cx="101501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uncertainty in M</a:t>
            </a:r>
            <a:r>
              <a:rPr lang="en-US" sz="2000" baseline="-25000" dirty="0"/>
              <a:t>B</a:t>
            </a:r>
            <a:r>
              <a:rPr lang="en-US" sz="2000" dirty="0"/>
              <a:t> is an error that affects every 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SNa</a:t>
            </a:r>
            <a:r>
              <a:rPr lang="en-US" sz="2000" dirty="0"/>
              <a:t> the same.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Introduces a systemic effect.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uncertainty in other variables (c, mb*, X1, B, etc.) is unique to each and every type </a:t>
            </a:r>
            <a:r>
              <a:rPr lang="en-US" sz="2000" dirty="0" err="1"/>
              <a:t>Ia</a:t>
            </a:r>
            <a:r>
              <a:rPr lang="en-US" sz="2000" dirty="0"/>
              <a:t> </a:t>
            </a:r>
            <a:r>
              <a:rPr lang="en-US" sz="2000" dirty="0" err="1"/>
              <a:t>SNa</a:t>
            </a:r>
            <a:r>
              <a:rPr lang="en-US" sz="20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Contributes to “the scatter” of individual measurements.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When we measure sigma mu, we’re looking at how uncertainties in variables (c, mb*, X1, B, etc.) contribute to the mu uncertainty.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You can think of it as a relative quantity because (c, mb*, X1, B, etc.) dominate </a:t>
            </a:r>
            <a:r>
              <a:rPr lang="en-US" sz="2000" u="sng" dirty="0"/>
              <a:t>variability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507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FC9E-A503-F02A-3C71-0A9A86DD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l-GR" dirty="0"/>
              <a:t>Λ-</a:t>
            </a:r>
            <a:r>
              <a:rPr lang="en-US" dirty="0"/>
              <a:t>CDM Model (Lambda Cold Dark Matter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016BB-E29D-B9D2-FBFD-20C5D47F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/>
              <a:t>Λ-</a:t>
            </a:r>
            <a:r>
              <a:rPr lang="en-US" dirty="0"/>
              <a:t>CDM is the current standard model of cosmology explaining universe composition, structure, and evolution.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Takeaway for us: Assumes the universe is flat. No curvature!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Otherwise curvature would affect the expansion of the universe and can be thought of (and modeled) as an energy density.</a:t>
            </a:r>
          </a:p>
        </p:txBody>
      </p:sp>
    </p:spTree>
    <p:extLst>
      <p:ext uri="{BB962C8B-B14F-4D97-AF65-F5344CB8AC3E}">
        <p14:creationId xmlns:p14="http://schemas.microsoft.com/office/powerpoint/2010/main" val="105276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75A909-E4D1-DF56-974F-107B7CC362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44110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”Present Epoch” – constants and other quantities change with time like Ho b/c time progression of the expanded universe continues. </a:t>
                </a:r>
                <a:r>
                  <a:rPr lang="en-US" dirty="0">
                    <a:solidFill>
                      <a:srgbClr val="00B050"/>
                    </a:solidFill>
                  </a:rPr>
                  <a:t>(PLATES)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Critical density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=1, corresponds to: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u="sng" dirty="0"/>
                  <a:t>Hubble flow</a:t>
                </a:r>
                <a:r>
                  <a:rPr lang="en-US" dirty="0"/>
                  <a:t>: expansion of the universe.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75A909-E4D1-DF56-974F-107B7CC362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44110"/>
                <a:ext cx="10515600" cy="4351338"/>
              </a:xfrm>
              <a:blipFill>
                <a:blip r:embed="rId2"/>
                <a:stretch>
                  <a:fillRect l="-965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4478708-7C27-D5B4-D46C-B688BC61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84" y="0"/>
            <a:ext cx="5104830" cy="2006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4CF72-D3BF-883C-A727-C30DEAD2D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6" t="28887" r="9203" b="21607"/>
          <a:stretch/>
        </p:blipFill>
        <p:spPr>
          <a:xfrm>
            <a:off x="3445109" y="3407640"/>
            <a:ext cx="3667761" cy="53629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4E5FFE-7451-478F-7B56-33CF9D9AE47E}"/>
              </a:ext>
            </a:extLst>
          </p:cNvPr>
          <p:cNvCxnSpPr>
            <a:cxnSpLocks/>
          </p:cNvCxnSpPr>
          <p:nvPr/>
        </p:nvCxnSpPr>
        <p:spPr>
          <a:xfrm flipV="1">
            <a:off x="5592756" y="3538468"/>
            <a:ext cx="741680" cy="2746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44B1006-52CB-0DEF-275D-B52421A7DA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43" b="10292"/>
          <a:stretch/>
        </p:blipFill>
        <p:spPr>
          <a:xfrm>
            <a:off x="6571172" y="4506299"/>
            <a:ext cx="4908808" cy="234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F4169A-8749-497E-7334-BA5FD36E5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172" y="4813889"/>
            <a:ext cx="935619" cy="4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6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F8F1C-5B43-8F6B-DE00-9C996758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from W. Hogg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235CB-0D79-7AEA-61B2-5F4B763D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93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small redshift (approximation)</a:t>
            </a:r>
          </a:p>
          <a:p>
            <a:endParaRPr lang="en-US" dirty="0"/>
          </a:p>
          <a:p>
            <a:r>
              <a:rPr lang="en-US" dirty="0"/>
              <a:t>Definition: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 of Sight Comoving distance: distance that accounts for the expansion of the universe.</a:t>
            </a:r>
          </a:p>
          <a:p>
            <a:pPr lvl="1"/>
            <a:r>
              <a:rPr lang="en-US" dirty="0"/>
              <a:t>Comoving distance = proper distance * (1+z)</a:t>
            </a:r>
          </a:p>
          <a:p>
            <a:pPr lvl="1"/>
            <a:r>
              <a:rPr lang="en-US" dirty="0"/>
              <a:t>Distances don’t change over time when expressed in comoving terms.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7D5B9-BEA8-EEB4-C278-B300C371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18" y="1660427"/>
            <a:ext cx="2006600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3EB50-4523-8257-BA21-9C396FCD2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656" y="2958859"/>
            <a:ext cx="7772400" cy="1192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A496D-8FFA-1292-EAF4-944B769F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776" y="5854700"/>
            <a:ext cx="25019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B02C8-4CCD-FF58-FA8F-61A2B2E86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005" y="5854700"/>
            <a:ext cx="5067300" cy="685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B17619-8FD1-CA44-3766-7627109099C2}"/>
              </a:ext>
            </a:extLst>
          </p:cNvPr>
          <p:cNvCxnSpPr/>
          <p:nvPr/>
        </p:nvCxnSpPr>
        <p:spPr>
          <a:xfrm flipV="1">
            <a:off x="6959150" y="6197600"/>
            <a:ext cx="1163176" cy="2112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4CAAD6F-A8BE-804D-C01D-CD9BE800F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5700" y="6078692"/>
            <a:ext cx="1816100" cy="33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549003-633C-25D4-BFA6-23AA762C8C40}"/>
              </a:ext>
            </a:extLst>
          </p:cNvPr>
          <p:cNvSpPr txBox="1"/>
          <p:nvPr/>
        </p:nvSpPr>
        <p:spPr>
          <a:xfrm>
            <a:off x="270784" y="5988734"/>
            <a:ext cx="1248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Peebles</a:t>
            </a:r>
          </a:p>
          <a:p>
            <a:r>
              <a:rPr lang="en-US" dirty="0">
                <a:solidFill>
                  <a:srgbClr val="FF0000"/>
                </a:solidFill>
              </a:rPr>
              <a:t>1993 </a:t>
            </a:r>
            <a:r>
              <a:rPr lang="en-US" dirty="0" err="1">
                <a:solidFill>
                  <a:srgbClr val="FF0000"/>
                </a:solidFill>
              </a:rPr>
              <a:t>txtbk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963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F86B-988F-2B6E-7DC3-167D2D55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from W. Hogg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E2D1F-78C5-E89E-EC91-7B5B9D7A6B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025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Transverse Comoving Distance</a:t>
                </a:r>
                <a:r>
                  <a:rPr lang="en-US" dirty="0"/>
                  <a:t>: between two events of same redshift but </a:t>
                </a:r>
                <a:r>
                  <a:rPr lang="en-US" dirty="0" err="1"/>
                  <a:t>spearted</a:t>
                </a:r>
                <a:r>
                  <a:rPr lang="en-US" dirty="0"/>
                  <a:t> on the sky by an angle: </a:t>
                </a:r>
                <a:r>
                  <a:rPr lang="en-US" dirty="0" err="1"/>
                  <a:t>d_theta</a:t>
                </a:r>
                <a:r>
                  <a:rPr lang="en-US" dirty="0"/>
                  <a:t>: Dm*</a:t>
                </a:r>
                <a:r>
                  <a:rPr lang="en-US" dirty="0" err="1"/>
                  <a:t>d_theta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u="sng" dirty="0"/>
                  <a:t>Luminosity Distance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L = bolometric luminosity – total power emitted by Astro obj. across 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 = bolometric Flux – total energy / A / t received from objects at 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E2D1F-78C5-E89E-EC91-7B5B9D7A6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0255"/>
                <a:ext cx="10515600" cy="4351338"/>
              </a:xfrm>
              <a:blipFill>
                <a:blip r:embed="rId2"/>
                <a:stretch>
                  <a:fillRect l="-1086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E92357-68F5-3256-A2D7-AA1047A0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2736850"/>
            <a:ext cx="6591300" cy="13843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69A204-0F80-04B4-4799-6FEA71C70B0C}"/>
              </a:ext>
            </a:extLst>
          </p:cNvPr>
          <p:cNvCxnSpPr/>
          <p:nvPr/>
        </p:nvCxnSpPr>
        <p:spPr>
          <a:xfrm flipV="1">
            <a:off x="4183582" y="2977869"/>
            <a:ext cx="4418252" cy="97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8C3F9E-F824-A76E-F324-C624F6FAF2B8}"/>
              </a:ext>
            </a:extLst>
          </p:cNvPr>
          <p:cNvCxnSpPr/>
          <p:nvPr/>
        </p:nvCxnSpPr>
        <p:spPr>
          <a:xfrm flipV="1">
            <a:off x="4183582" y="3685924"/>
            <a:ext cx="4418252" cy="97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26BA70A-80CE-F2CE-35ED-DA6D6DFC9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458" y="5698100"/>
            <a:ext cx="1968500" cy="93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D75729-156F-D74F-E91C-5F5D0CE990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63"/>
          <a:stretch/>
        </p:blipFill>
        <p:spPr>
          <a:xfrm>
            <a:off x="4183582" y="5967071"/>
            <a:ext cx="1853076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0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6B99-1E06-6E10-823B-C49AD85AD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" y="365125"/>
            <a:ext cx="11130280" cy="1325563"/>
          </a:xfrm>
        </p:spPr>
        <p:txBody>
          <a:bodyPr/>
          <a:lstStyle/>
          <a:p>
            <a:r>
              <a:rPr lang="en-US" dirty="0"/>
              <a:t>D. Hogg Paper Derivation Continued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A815A-55DC-35B5-1584-90342A08E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/>
          <a:stretch/>
        </p:blipFill>
        <p:spPr>
          <a:xfrm>
            <a:off x="126656" y="1690688"/>
            <a:ext cx="4143282" cy="5167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939E59-2D8D-D5D1-AC78-0198A4B0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79" y="1690688"/>
            <a:ext cx="7352110" cy="154781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580313-86D4-5070-A23F-9BB7DA6C747F}"/>
              </a:ext>
            </a:extLst>
          </p:cNvPr>
          <p:cNvCxnSpPr/>
          <p:nvPr/>
        </p:nvCxnSpPr>
        <p:spPr>
          <a:xfrm flipV="1">
            <a:off x="9474200" y="2987279"/>
            <a:ext cx="1333500" cy="1264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5168D7-2577-49E3-06F7-A542259D8AB6}"/>
              </a:ext>
            </a:extLst>
          </p:cNvPr>
          <p:cNvSpPr txBox="1"/>
          <p:nvPr/>
        </p:nvSpPr>
        <p:spPr>
          <a:xfrm>
            <a:off x="8851900" y="4326335"/>
            <a:ext cx="191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– </a:t>
            </a:r>
            <a:r>
              <a:rPr lang="en-US" sz="2400" dirty="0" err="1">
                <a:solidFill>
                  <a:srgbClr val="FF0000"/>
                </a:solidFill>
              </a:rPr>
              <a:t>Omega_m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06A54-FE3B-5D1F-B7AC-0A0CB3326FF6}"/>
              </a:ext>
            </a:extLst>
          </p:cNvPr>
          <p:cNvSpPr txBox="1"/>
          <p:nvPr/>
        </p:nvSpPr>
        <p:spPr>
          <a:xfrm>
            <a:off x="5408796" y="4827032"/>
            <a:ext cx="6432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Plug this back into the following equation for each</a:t>
            </a:r>
          </a:p>
          <a:p>
            <a:r>
              <a:rPr lang="en-US" sz="2400" dirty="0">
                <a:solidFill>
                  <a:srgbClr val="FF0000"/>
                </a:solidFill>
              </a:rPr>
              <a:t>galaxy: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E0A646-B9DA-CF8C-2BEA-57AEED1400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" t="28514" r="35407" b="63711"/>
          <a:stretch/>
        </p:blipFill>
        <p:spPr>
          <a:xfrm>
            <a:off x="5074564" y="5645003"/>
            <a:ext cx="6753025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803E-7907-9008-D711-E896E2C4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8BFAD-2723-EBEF-096F-83A40872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30" y="1441891"/>
            <a:ext cx="6886668" cy="4550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B3B57-557E-EC77-746E-728AF7C0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10" y="198387"/>
            <a:ext cx="5478990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B0BEDB-4AC2-6D08-5D82-418EF347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2" t="23949" b="25032"/>
          <a:stretch/>
        </p:blipFill>
        <p:spPr>
          <a:xfrm>
            <a:off x="8736495" y="2269449"/>
            <a:ext cx="1832835" cy="369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C25870-E951-DFDB-D072-22DFF9683644}"/>
              </a:ext>
            </a:extLst>
          </p:cNvPr>
          <p:cNvSpPr txBox="1"/>
          <p:nvPr/>
        </p:nvSpPr>
        <p:spPr>
          <a:xfrm>
            <a:off x="8153908" y="1811701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From </a:t>
            </a:r>
            <a:r>
              <a:rPr lang="en-US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Betoule</a:t>
            </a:r>
            <a:r>
              <a:rPr lang="en-US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et. al. (2014)</a:t>
            </a:r>
          </a:p>
          <a:p>
            <a:r>
              <a:rPr lang="en-US" dirty="0">
                <a:solidFill>
                  <a:srgbClr val="3B3B3B"/>
                </a:solidFill>
                <a:latin typeface="Menlo" panose="020B0609030804020204" pitchFamily="49" charset="0"/>
              </a:rPr>
              <a:t>= </a:t>
            </a:r>
            <a:endParaRPr lang="en-US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98EDA5-14C7-2B7E-E532-22FEE9BF4645}"/>
                  </a:ext>
                </a:extLst>
              </p:cNvPr>
              <p:cNvSpPr txBox="1"/>
              <p:nvPr/>
            </p:nvSpPr>
            <p:spPr>
              <a:xfrm>
                <a:off x="8227334" y="2915780"/>
                <a:ext cx="31972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Λ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𝐶𝑀𝐵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Menlo" panose="020B0609030804020204" pitchFamily="49" charset="0"/>
                    <a:ea typeface="Times New Roman" panose="02020603050405020304" pitchFamily="18" charset="0"/>
                  </a:rPr>
                  <a:t> computed for z ranging from 0.1 to 1</a:t>
                </a:r>
                <a:r>
                  <a:rPr lang="en-US" dirty="0">
                    <a:effectLst/>
                  </a:rPr>
                  <a:t> </a:t>
                </a:r>
                <a:endParaRPr lang="en-US" b="0" dirty="0">
                  <a:solidFill>
                    <a:srgbClr val="3B3B3B"/>
                  </a:solidFill>
                  <a:effectLst/>
                  <a:latin typeface="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98EDA5-14C7-2B7E-E532-22FEE9BF4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334" y="2915780"/>
                <a:ext cx="3197228" cy="646331"/>
              </a:xfrm>
              <a:prstGeom prst="rect">
                <a:avLst/>
              </a:prstGeom>
              <a:blipFill>
                <a:blip r:embed="rId5"/>
                <a:stretch>
                  <a:fillRect l="-1984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A7B9B94-ABD5-E27C-B07F-C2C62BACEFFB}"/>
              </a:ext>
            </a:extLst>
          </p:cNvPr>
          <p:cNvSpPr txBox="1"/>
          <p:nvPr/>
        </p:nvSpPr>
        <p:spPr>
          <a:xfrm>
            <a:off x="8227334" y="3683977"/>
            <a:ext cx="3887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NOTE: this is not a linear regression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Its not a straight line fit.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It’s a model fit for data.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Green line not a line: its just data points.  </a:t>
            </a:r>
          </a:p>
        </p:txBody>
      </p:sp>
    </p:spTree>
    <p:extLst>
      <p:ext uri="{BB962C8B-B14F-4D97-AF65-F5344CB8AC3E}">
        <p14:creationId xmlns:p14="http://schemas.microsoft.com/office/powerpoint/2010/main" val="4269541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4747</TotalTime>
  <Words>617</Words>
  <Application>Microsoft Macintosh PowerPoint</Application>
  <PresentationFormat>Widescreen</PresentationFormat>
  <Paragraphs>70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Menlo</vt:lpstr>
      <vt:lpstr>Office Theme</vt:lpstr>
      <vt:lpstr>Theoretical Fit</vt:lpstr>
      <vt:lpstr>Last Meeting</vt:lpstr>
      <vt:lpstr>From Last Meeting – Q: Why do we exclude Mb in our error propagation? A: variability.</vt:lpstr>
      <vt:lpstr>Λ-CDM Model (Lambda Cold Dark Matter Model)</vt:lpstr>
      <vt:lpstr>PowerPoint Presentation</vt:lpstr>
      <vt:lpstr>Concepts from W. Hogg </vt:lpstr>
      <vt:lpstr>Concepts from W. Hogg </vt:lpstr>
      <vt:lpstr>D. Hogg Paper Derivation Continued</vt:lpstr>
      <vt:lpstr>Model Fit</vt:lpstr>
      <vt:lpstr>Residuals – How we Judge Accuracy of Fit</vt:lpstr>
      <vt:lpstr>For Kyle – Demo Animation – Not a Standard Line Fit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Fit</dc:title>
  <dc:creator>Mykola C</dc:creator>
  <cp:lastModifiedBy>Mykola C</cp:lastModifiedBy>
  <cp:revision>27</cp:revision>
  <dcterms:created xsi:type="dcterms:W3CDTF">2024-12-04T22:14:56Z</dcterms:created>
  <dcterms:modified xsi:type="dcterms:W3CDTF">2024-12-12T04:28:56Z</dcterms:modified>
</cp:coreProperties>
</file>